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58" r:id="rId3"/>
    <p:sldId id="257" r:id="rId4"/>
    <p:sldId id="263"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AF84A8-64EB-446E-8F3A-7837C1FCDA62}" v="24" dt="2023-03-18T04:44:03.0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0" d="100"/>
          <a:sy n="80" d="100"/>
        </p:scale>
        <p:origin x="78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ACAF84A8-64EB-446E-8F3A-7837C1FCDA62}"/>
    <pc:docChg chg="undo custSel addSld modSld">
      <pc:chgData name="Shailee Upadhayay" userId="556280587117f9d7" providerId="LiveId" clId="{ACAF84A8-64EB-446E-8F3A-7837C1FCDA62}" dt="2023-03-18T04:44:03.073" v="347" actId="14100"/>
      <pc:docMkLst>
        <pc:docMk/>
      </pc:docMkLst>
      <pc:sldChg chg="addSp delSp modSp mod">
        <pc:chgData name="Shailee Upadhayay" userId="556280587117f9d7" providerId="LiveId" clId="{ACAF84A8-64EB-446E-8F3A-7837C1FCDA62}" dt="2023-03-18T04:40:31.076" v="281" actId="1076"/>
        <pc:sldMkLst>
          <pc:docMk/>
          <pc:sldMk cId="2034733989" sldId="257"/>
        </pc:sldMkLst>
        <pc:spChg chg="mod">
          <ac:chgData name="Shailee Upadhayay" userId="556280587117f9d7" providerId="LiveId" clId="{ACAF84A8-64EB-446E-8F3A-7837C1FCDA62}" dt="2023-03-18T04:36:09.126" v="17" actId="122"/>
          <ac:spMkLst>
            <pc:docMk/>
            <pc:sldMk cId="2034733989" sldId="257"/>
            <ac:spMk id="2" creationId="{17979FD1-B69D-EC0D-9336-AB7482F35C5F}"/>
          </ac:spMkLst>
        </pc:spChg>
        <pc:spChg chg="mod">
          <ac:chgData name="Shailee Upadhayay" userId="556280587117f9d7" providerId="LiveId" clId="{ACAF84A8-64EB-446E-8F3A-7837C1FCDA62}" dt="2023-03-18T04:40:15.804" v="279" actId="6549"/>
          <ac:spMkLst>
            <pc:docMk/>
            <pc:sldMk cId="2034733989" sldId="257"/>
            <ac:spMk id="3" creationId="{34461484-5F3F-A54D-6094-55A89E34BA0C}"/>
          </ac:spMkLst>
        </pc:spChg>
        <pc:spChg chg="add del">
          <ac:chgData name="Shailee Upadhayay" userId="556280587117f9d7" providerId="LiveId" clId="{ACAF84A8-64EB-446E-8F3A-7837C1FCDA62}" dt="2023-03-18T04:37:45.137" v="75" actId="11529"/>
          <ac:spMkLst>
            <pc:docMk/>
            <pc:sldMk cId="2034733989" sldId="257"/>
            <ac:spMk id="4" creationId="{5E6E9C4F-B8FB-F682-C9A0-F265ED6EB6DA}"/>
          </ac:spMkLst>
        </pc:spChg>
        <pc:spChg chg="add del mod">
          <ac:chgData name="Shailee Upadhayay" userId="556280587117f9d7" providerId="LiveId" clId="{ACAF84A8-64EB-446E-8F3A-7837C1FCDA62}" dt="2023-03-18T04:39:53.944" v="276" actId="478"/>
          <ac:spMkLst>
            <pc:docMk/>
            <pc:sldMk cId="2034733989" sldId="257"/>
            <ac:spMk id="5" creationId="{1E507EAF-8D74-2298-BE9D-33EF15D2A68E}"/>
          </ac:spMkLst>
        </pc:spChg>
        <pc:spChg chg="add mod">
          <ac:chgData name="Shailee Upadhayay" userId="556280587117f9d7" providerId="LiveId" clId="{ACAF84A8-64EB-446E-8F3A-7837C1FCDA62}" dt="2023-03-18T04:40:24.204" v="280" actId="1076"/>
          <ac:spMkLst>
            <pc:docMk/>
            <pc:sldMk cId="2034733989" sldId="257"/>
            <ac:spMk id="6" creationId="{BDC6876F-FA4E-CBD8-08B5-38E62A56E8DB}"/>
          </ac:spMkLst>
        </pc:spChg>
        <pc:spChg chg="add mod">
          <ac:chgData name="Shailee Upadhayay" userId="556280587117f9d7" providerId="LiveId" clId="{ACAF84A8-64EB-446E-8F3A-7837C1FCDA62}" dt="2023-03-18T04:40:31.076" v="281" actId="1076"/>
          <ac:spMkLst>
            <pc:docMk/>
            <pc:sldMk cId="2034733989" sldId="257"/>
            <ac:spMk id="7" creationId="{CEFF7BEB-98D2-DAD8-6165-C19B4F0EBFA2}"/>
          </ac:spMkLst>
        </pc:spChg>
      </pc:sldChg>
      <pc:sldChg chg="addSp delSp modSp mod">
        <pc:chgData name="Shailee Upadhayay" userId="556280587117f9d7" providerId="LiveId" clId="{ACAF84A8-64EB-446E-8F3A-7837C1FCDA62}" dt="2023-03-18T04:42:21.712" v="345" actId="11529"/>
        <pc:sldMkLst>
          <pc:docMk/>
          <pc:sldMk cId="4118632465" sldId="258"/>
        </pc:sldMkLst>
        <pc:spChg chg="add mod">
          <ac:chgData name="Shailee Upadhayay" userId="556280587117f9d7" providerId="LiveId" clId="{ACAF84A8-64EB-446E-8F3A-7837C1FCDA62}" dt="2023-03-18T04:42:00.850" v="343" actId="20577"/>
          <ac:spMkLst>
            <pc:docMk/>
            <pc:sldMk cId="4118632465" sldId="258"/>
            <ac:spMk id="4" creationId="{7B777602-DB10-42A4-1B80-1B32123C1B7B}"/>
          </ac:spMkLst>
        </pc:spChg>
        <pc:spChg chg="add mod">
          <ac:chgData name="Shailee Upadhayay" userId="556280587117f9d7" providerId="LiveId" clId="{ACAF84A8-64EB-446E-8F3A-7837C1FCDA62}" dt="2023-03-18T04:41:46.072" v="318" actId="20577"/>
          <ac:spMkLst>
            <pc:docMk/>
            <pc:sldMk cId="4118632465" sldId="258"/>
            <ac:spMk id="5" creationId="{5B131FEE-AB6F-5079-5CAC-C106B9B464CE}"/>
          </ac:spMkLst>
        </pc:spChg>
        <pc:cxnChg chg="add del">
          <ac:chgData name="Shailee Upadhayay" userId="556280587117f9d7" providerId="LiveId" clId="{ACAF84A8-64EB-446E-8F3A-7837C1FCDA62}" dt="2023-03-18T04:42:21.712" v="345" actId="11529"/>
          <ac:cxnSpMkLst>
            <pc:docMk/>
            <pc:sldMk cId="4118632465" sldId="258"/>
            <ac:cxnSpMk id="7" creationId="{C9EE00DF-1C67-03C1-46FA-01405A37A7C2}"/>
          </ac:cxnSpMkLst>
        </pc:cxnChg>
      </pc:sldChg>
      <pc:sldChg chg="addSp delSp modSp new">
        <pc:chgData name="Shailee Upadhayay" userId="556280587117f9d7" providerId="LiveId" clId="{ACAF84A8-64EB-446E-8F3A-7837C1FCDA62}" dt="2023-03-18T04:44:03.073" v="347" actId="14100"/>
        <pc:sldMkLst>
          <pc:docMk/>
          <pc:sldMk cId="4172050772" sldId="263"/>
        </pc:sldMkLst>
        <pc:spChg chg="del">
          <ac:chgData name="Shailee Upadhayay" userId="556280587117f9d7" providerId="LiveId" clId="{ACAF84A8-64EB-446E-8F3A-7837C1FCDA62}" dt="2023-03-10T10:45:00.685" v="1"/>
          <ac:spMkLst>
            <pc:docMk/>
            <pc:sldMk cId="4172050772" sldId="263"/>
            <ac:spMk id="3" creationId="{DA2B08ED-77BD-53E2-A2B7-E5A204C9426B}"/>
          </ac:spMkLst>
        </pc:spChg>
        <pc:picChg chg="add mod">
          <ac:chgData name="Shailee Upadhayay" userId="556280587117f9d7" providerId="LiveId" clId="{ACAF84A8-64EB-446E-8F3A-7837C1FCDA62}" dt="2023-03-18T04:44:03.073" v="347" actId="14100"/>
          <ac:picMkLst>
            <pc:docMk/>
            <pc:sldMk cId="4172050772" sldId="263"/>
            <ac:picMk id="2050" creationId="{F477F15D-0677-B835-2255-C52626A6FFB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F64EDA0-F284-4F21-967B-3DF548C516E3}" type="datetimeFigureOut">
              <a:rPr lang="en-IN" smtClean="0"/>
              <a:t>18-03-2023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96D8B9-1D50-43CF-BE16-5EEF7A82C9D9}"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075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64EDA0-F284-4F21-967B-3DF548C516E3}" type="datetimeFigureOut">
              <a:rPr lang="en-IN" smtClean="0"/>
              <a:t>18-03-2023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96D8B9-1D50-43CF-BE16-5EEF7A82C9D9}" type="slidenum">
              <a:rPr lang="en-IN" smtClean="0"/>
              <a:t>‹#›</a:t>
            </a:fld>
            <a:endParaRPr lang="en-IN"/>
          </a:p>
        </p:txBody>
      </p:sp>
    </p:spTree>
    <p:extLst>
      <p:ext uri="{BB962C8B-B14F-4D97-AF65-F5344CB8AC3E}">
        <p14:creationId xmlns:p14="http://schemas.microsoft.com/office/powerpoint/2010/main" val="42609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64EDA0-F284-4F21-967B-3DF548C516E3}" type="datetimeFigureOut">
              <a:rPr lang="en-IN" smtClean="0"/>
              <a:t>18-03-2023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96D8B9-1D50-43CF-BE16-5EEF7A82C9D9}"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6481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64EDA0-F284-4F21-967B-3DF548C516E3}" type="datetimeFigureOut">
              <a:rPr lang="en-IN" smtClean="0"/>
              <a:t>18-03-2023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96D8B9-1D50-43CF-BE16-5EEF7A82C9D9}" type="slidenum">
              <a:rPr lang="en-IN" smtClean="0"/>
              <a:t>‹#›</a:t>
            </a:fld>
            <a:endParaRPr lang="en-IN"/>
          </a:p>
        </p:txBody>
      </p:sp>
    </p:spTree>
    <p:extLst>
      <p:ext uri="{BB962C8B-B14F-4D97-AF65-F5344CB8AC3E}">
        <p14:creationId xmlns:p14="http://schemas.microsoft.com/office/powerpoint/2010/main" val="877572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64EDA0-F284-4F21-967B-3DF548C516E3}" type="datetimeFigureOut">
              <a:rPr lang="en-IN" smtClean="0"/>
              <a:t>18-03-2023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96D8B9-1D50-43CF-BE16-5EEF7A82C9D9}"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9305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64EDA0-F284-4F21-967B-3DF548C516E3}" type="datetimeFigureOut">
              <a:rPr lang="en-IN" smtClean="0"/>
              <a:t>18-03-2023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096D8B9-1D50-43CF-BE16-5EEF7A82C9D9}" type="slidenum">
              <a:rPr lang="en-IN" smtClean="0"/>
              <a:t>‹#›</a:t>
            </a:fld>
            <a:endParaRPr lang="en-IN"/>
          </a:p>
        </p:txBody>
      </p:sp>
    </p:spTree>
    <p:extLst>
      <p:ext uri="{BB962C8B-B14F-4D97-AF65-F5344CB8AC3E}">
        <p14:creationId xmlns:p14="http://schemas.microsoft.com/office/powerpoint/2010/main" val="2906926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64EDA0-F284-4F21-967B-3DF548C516E3}" type="datetimeFigureOut">
              <a:rPr lang="en-IN" smtClean="0"/>
              <a:t>18-03-2023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096D8B9-1D50-43CF-BE16-5EEF7A82C9D9}" type="slidenum">
              <a:rPr lang="en-IN" smtClean="0"/>
              <a:t>‹#›</a:t>
            </a:fld>
            <a:endParaRPr lang="en-IN"/>
          </a:p>
        </p:txBody>
      </p:sp>
    </p:spTree>
    <p:extLst>
      <p:ext uri="{BB962C8B-B14F-4D97-AF65-F5344CB8AC3E}">
        <p14:creationId xmlns:p14="http://schemas.microsoft.com/office/powerpoint/2010/main" val="202115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64EDA0-F284-4F21-967B-3DF548C516E3}" type="datetimeFigureOut">
              <a:rPr lang="en-IN" smtClean="0"/>
              <a:t>18-03-2023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096D8B9-1D50-43CF-BE16-5EEF7A82C9D9}" type="slidenum">
              <a:rPr lang="en-IN" smtClean="0"/>
              <a:t>‹#›</a:t>
            </a:fld>
            <a:endParaRPr lang="en-IN"/>
          </a:p>
        </p:txBody>
      </p:sp>
    </p:spTree>
    <p:extLst>
      <p:ext uri="{BB962C8B-B14F-4D97-AF65-F5344CB8AC3E}">
        <p14:creationId xmlns:p14="http://schemas.microsoft.com/office/powerpoint/2010/main" val="2554139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64EDA0-F284-4F21-967B-3DF548C516E3}" type="datetimeFigureOut">
              <a:rPr lang="en-IN" smtClean="0"/>
              <a:t>18-03-2023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096D8B9-1D50-43CF-BE16-5EEF7A82C9D9}" type="slidenum">
              <a:rPr lang="en-IN" smtClean="0"/>
              <a:t>‹#›</a:t>
            </a:fld>
            <a:endParaRPr lang="en-IN"/>
          </a:p>
        </p:txBody>
      </p:sp>
    </p:spTree>
    <p:extLst>
      <p:ext uri="{BB962C8B-B14F-4D97-AF65-F5344CB8AC3E}">
        <p14:creationId xmlns:p14="http://schemas.microsoft.com/office/powerpoint/2010/main" val="2930833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64EDA0-F284-4F21-967B-3DF548C516E3}" type="datetimeFigureOut">
              <a:rPr lang="en-IN" smtClean="0"/>
              <a:t>18-03-2023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096D8B9-1D50-43CF-BE16-5EEF7A82C9D9}" type="slidenum">
              <a:rPr lang="en-IN" smtClean="0"/>
              <a:t>‹#›</a:t>
            </a:fld>
            <a:endParaRPr lang="en-IN"/>
          </a:p>
        </p:txBody>
      </p:sp>
    </p:spTree>
    <p:extLst>
      <p:ext uri="{BB962C8B-B14F-4D97-AF65-F5344CB8AC3E}">
        <p14:creationId xmlns:p14="http://schemas.microsoft.com/office/powerpoint/2010/main" val="2644760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64EDA0-F284-4F21-967B-3DF548C516E3}" type="datetimeFigureOut">
              <a:rPr lang="en-IN" smtClean="0"/>
              <a:t>18-03-2023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096D8B9-1D50-43CF-BE16-5EEF7A82C9D9}"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584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F64EDA0-F284-4F21-967B-3DF548C516E3}" type="datetimeFigureOut">
              <a:rPr lang="en-IN" smtClean="0"/>
              <a:t>18-03-2023</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096D8B9-1D50-43CF-BE16-5EEF7A82C9D9}" type="slidenum">
              <a:rPr lang="en-IN" smtClean="0"/>
              <a:t>‹#›</a:t>
            </a:fld>
            <a:endParaRPr lang="en-IN"/>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231751"/>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ost of Capital - Definition, Formula, Calculation &amp; Example | Tally  Solutions">
            <a:extLst>
              <a:ext uri="{FF2B5EF4-FFF2-40B4-BE49-F238E27FC236}">
                <a16:creationId xmlns:a16="http://schemas.microsoft.com/office/drawing/2014/main" id="{37069529-25F0-10E6-7553-8554C0B922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282" y="3978436"/>
            <a:ext cx="12297747" cy="3305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7056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557A8-5943-D1B6-1BC7-91584BCADCAB}"/>
              </a:ext>
            </a:extLst>
          </p:cNvPr>
          <p:cNvSpPr>
            <a:spLocks noGrp="1"/>
          </p:cNvSpPr>
          <p:nvPr>
            <p:ph type="title"/>
          </p:nvPr>
        </p:nvSpPr>
        <p:spPr/>
        <p:txBody>
          <a:bodyPr/>
          <a:lstStyle/>
          <a:p>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DBB51CB-6538-F02E-D77F-02D09B91E283}"/>
                  </a:ext>
                </a:extLst>
              </p:cNvPr>
              <p:cNvSpPr>
                <a:spLocks noGrp="1"/>
              </p:cNvSpPr>
              <p:nvPr>
                <p:ph idx="1"/>
              </p:nvPr>
            </p:nvSpPr>
            <p:spPr/>
            <p:txBody>
              <a:bodyPr>
                <a:noAutofit/>
              </a:bodyPr>
              <a:lstStyle/>
              <a:p>
                <a:pPr algn="just">
                  <a:lnSpc>
                    <a:spcPct val="107000"/>
                  </a:lnSpc>
                  <a:spcAft>
                    <a:spcPts val="800"/>
                  </a:spcAft>
                </a:pPr>
                <a:r>
                  <a:rPr lang="en-US" sz="2000" b="1" u="sng" dirty="0">
                    <a:effectLst/>
                    <a:latin typeface="Algerian" panose="04020705040A02060702" pitchFamily="82" charset="0"/>
                    <a:ea typeface="Times New Roman" panose="02020603050405020304" pitchFamily="18" charset="0"/>
                    <a:cs typeface="Times New Roman" panose="02020603050405020304" pitchFamily="18" charset="0"/>
                  </a:rPr>
                  <a:t>Cost of Preference Shares-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cost of preference share capital is the dividend expected by its holders. Though, payment of dividend is not mandatory, non-payment may result in exercise of voting rights by them. The payment of preference dividend is not adjusted for taxes as they are paid after taxes and is not deductible.</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a:t>
                </a:r>
                <a:r>
                  <a:rPr lang="en-US" sz="2000"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p</a:t>
                </a:r>
                <a:r>
                  <a:rPr lang="en-US"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f>
                      <m:fPr>
                        <m:ctrlPr>
                          <a:rPr lang="en-IN" sz="2000" i="1">
                            <a:effectLst/>
                            <a:latin typeface="Cambria Math" panose="02040503050406030204" pitchFamily="18" charset="0"/>
                            <a:ea typeface="Cambria Math" panose="02040503050406030204" pitchFamily="18" charset="0"/>
                            <a:cs typeface="Cambria Math" panose="02040503050406030204" pitchFamily="18" charset="0"/>
                          </a:rPr>
                        </m:ctrlPr>
                      </m:fPr>
                      <m:num>
                        <m:r>
                          <a:rPr lang="en-US" sz="2000" i="1">
                            <a:effectLst/>
                            <a:latin typeface="Cambria Math" panose="02040503050406030204" pitchFamily="18" charset="0"/>
                            <a:ea typeface="Cambria Math" panose="02040503050406030204" pitchFamily="18" charset="0"/>
                            <a:cs typeface="Cambria Math" panose="02040503050406030204" pitchFamily="18" charset="0"/>
                          </a:rPr>
                          <m:t>𝑃𝑟𝑒𝑓𝑒𝑟𝑒𝑛𝑐𝑒</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𝑑𝑖𝑣𝑖𝑑𝑒𝑛𝑑</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𝑅𝑉</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𝑁𝑒𝑡</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𝑝𝑟𝑜𝑐𝑒𝑒𝑑𝑠</m:t>
                        </m:r>
                        <m:r>
                          <a:rPr lang="en-US" sz="2000" i="1">
                            <a:effectLst/>
                            <a:latin typeface="Cambria Math" panose="02040503050406030204" pitchFamily="18" charset="0"/>
                            <a:ea typeface="Cambria Math" panose="02040503050406030204" pitchFamily="18" charset="0"/>
                            <a:cs typeface="Cambria Math" panose="02040503050406030204" pitchFamily="18" charset="0"/>
                          </a:rPr>
                          <m:t>]/</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𝑁</m:t>
                        </m:r>
                      </m:num>
                      <m:den>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𝑅𝑉</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𝑁𝑒𝑡</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𝑝𝑟𝑜𝑐𝑒𝑒𝑑𝑠</m:t>
                        </m:r>
                        <m:r>
                          <a:rPr lang="en-US" sz="2000" i="1">
                            <a:effectLst/>
                            <a:latin typeface="Cambria Math" panose="02040503050406030204" pitchFamily="18" charset="0"/>
                            <a:ea typeface="Cambria Math" panose="02040503050406030204" pitchFamily="18" charset="0"/>
                            <a:cs typeface="Cambria Math" panose="02040503050406030204" pitchFamily="18" charset="0"/>
                          </a:rPr>
                          <m:t>]/2</m:t>
                        </m:r>
                      </m:den>
                    </m:f>
                  </m:oMath>
                </a14:m>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a:t>
                </a:r>
                <a:r>
                  <a:rPr lang="en-US" sz="2000"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p</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14:m>
                  <m:oMath xmlns:m="http://schemas.openxmlformats.org/officeDocument/2006/math">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f>
                      <m:fPr>
                        <m:ctrlPr>
                          <a:rPr lang="en-IN" sz="2000" i="1">
                            <a:effectLst/>
                            <a:latin typeface="Cambria Math" panose="02040503050406030204" pitchFamily="18" charset="0"/>
                            <a:ea typeface="Cambria Math" panose="02040503050406030204" pitchFamily="18" charset="0"/>
                            <a:cs typeface="Cambria Math" panose="02040503050406030204" pitchFamily="18" charset="0"/>
                          </a:rPr>
                        </m:ctrlPr>
                      </m:fPr>
                      <m:num>
                        <m:r>
                          <a:rPr lang="en-US" sz="2000" i="1">
                            <a:effectLst/>
                            <a:latin typeface="Cambria Math" panose="02040503050406030204" pitchFamily="18" charset="0"/>
                            <a:ea typeface="Cambria Math" panose="02040503050406030204" pitchFamily="18" charset="0"/>
                            <a:cs typeface="Cambria Math" panose="02040503050406030204" pitchFamily="18" charset="0"/>
                          </a:rPr>
                          <m:t>𝑃𝑟𝑒𝑓𝑒𝑟𝑒𝑛𝑐𝑒</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𝑑𝑖𝑣𝑖𝑑𝑒𝑛𝑑</m:t>
                        </m:r>
                      </m:num>
                      <m:den>
                        <m:r>
                          <a:rPr lang="en-US" sz="2000" i="1">
                            <a:effectLst/>
                            <a:latin typeface="Cambria Math" panose="02040503050406030204" pitchFamily="18" charset="0"/>
                            <a:ea typeface="Cambria Math" panose="02040503050406030204" pitchFamily="18" charset="0"/>
                            <a:cs typeface="Cambria Math" panose="02040503050406030204" pitchFamily="18" charset="0"/>
                          </a:rPr>
                          <m:t>𝑁𝑒𝑡</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𝑝𝑟𝑜𝑐𝑒𝑒𝑑𝑠</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𝑜𝑓</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𝑖𝑠𝑠𝑢𝑒</m:t>
                        </m:r>
                      </m:den>
                    </m:f>
                  </m:oMath>
                </a14:m>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Where, RV = Redeemable value</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N = Number of years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6DBB51CB-6538-F02E-D77F-02D09B91E283}"/>
                  </a:ext>
                </a:extLst>
              </p:cNvPr>
              <p:cNvSpPr>
                <a:spLocks noGrp="1" noRot="1" noChangeAspect="1" noMove="1" noResize="1" noEditPoints="1" noAdjustHandles="1" noChangeArrowheads="1" noChangeShapeType="1" noTextEdit="1"/>
              </p:cNvSpPr>
              <p:nvPr>
                <p:ph idx="1"/>
              </p:nvPr>
            </p:nvSpPr>
            <p:spPr>
              <a:blipFill>
                <a:blip r:embed="rId2"/>
                <a:stretch>
                  <a:fillRect l="-188" t="-758" r="-1066" b="-4091"/>
                </a:stretch>
              </a:blipFill>
            </p:spPr>
            <p:txBody>
              <a:bodyPr/>
              <a:lstStyle/>
              <a:p>
                <a:r>
                  <a:rPr lang="en-IN">
                    <a:noFill/>
                  </a:rPr>
                  <a:t> </a:t>
                </a:r>
              </a:p>
            </p:txBody>
          </p:sp>
        </mc:Fallback>
      </mc:AlternateContent>
      <p:sp>
        <p:nvSpPr>
          <p:cNvPr id="4" name="Rectangle 3">
            <a:extLst>
              <a:ext uri="{FF2B5EF4-FFF2-40B4-BE49-F238E27FC236}">
                <a16:creationId xmlns:a16="http://schemas.microsoft.com/office/drawing/2014/main" id="{7B777602-DB10-42A4-1B80-1B32123C1B7B}"/>
              </a:ext>
            </a:extLst>
          </p:cNvPr>
          <p:cNvSpPr/>
          <p:nvPr/>
        </p:nvSpPr>
        <p:spPr>
          <a:xfrm>
            <a:off x="7588899" y="4895538"/>
            <a:ext cx="2276670" cy="6251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Irredeemable </a:t>
            </a:r>
            <a:r>
              <a:rPr lang="en-US" dirty="0" err="1"/>
              <a:t>Prefence</a:t>
            </a:r>
            <a:r>
              <a:rPr lang="en-US" dirty="0"/>
              <a:t> shares</a:t>
            </a:r>
            <a:endParaRPr lang="en-IN" dirty="0"/>
          </a:p>
        </p:txBody>
      </p:sp>
      <p:sp>
        <p:nvSpPr>
          <p:cNvPr id="5" name="Rectangle 4">
            <a:extLst>
              <a:ext uri="{FF2B5EF4-FFF2-40B4-BE49-F238E27FC236}">
                <a16:creationId xmlns:a16="http://schemas.microsoft.com/office/drawing/2014/main" id="{5B131FEE-AB6F-5079-5CAC-C106B9B464CE}"/>
              </a:ext>
            </a:extLst>
          </p:cNvPr>
          <p:cNvSpPr/>
          <p:nvPr/>
        </p:nvSpPr>
        <p:spPr>
          <a:xfrm>
            <a:off x="7588899" y="3794291"/>
            <a:ext cx="2276670" cy="6251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Redeemable Preference shares</a:t>
            </a:r>
            <a:endParaRPr lang="en-IN" dirty="0"/>
          </a:p>
        </p:txBody>
      </p:sp>
    </p:spTree>
    <p:extLst>
      <p:ext uri="{BB962C8B-B14F-4D97-AF65-F5344CB8AC3E}">
        <p14:creationId xmlns:p14="http://schemas.microsoft.com/office/powerpoint/2010/main" val="4118632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79FD1-B69D-EC0D-9336-AB7482F35C5F}"/>
              </a:ext>
            </a:extLst>
          </p:cNvPr>
          <p:cNvSpPr>
            <a:spLocks noGrp="1"/>
          </p:cNvSpPr>
          <p:nvPr>
            <p:ph type="title"/>
          </p:nvPr>
        </p:nvSpPr>
        <p:spPr>
          <a:xfrm>
            <a:off x="1024128" y="547892"/>
            <a:ext cx="9720072" cy="665086"/>
          </a:xfrm>
        </p:spPr>
        <p:txBody>
          <a:bodyPr>
            <a:normAutofit/>
          </a:bodyPr>
          <a:lstStyle/>
          <a:p>
            <a:pPr algn="ctr"/>
            <a:r>
              <a:rPr lang="en-US" sz="3600" b="1" dirty="0">
                <a:effectLst/>
                <a:latin typeface="Stencil" panose="040409050D0802020404" pitchFamily="82" charset="0"/>
                <a:ea typeface="Times New Roman" panose="02020603050405020304" pitchFamily="18" charset="0"/>
              </a:rPr>
              <a:t>Computation of Cost of Capital</a:t>
            </a:r>
            <a:endParaRPr lang="en-IN" sz="3600" dirty="0">
              <a:latin typeface="Stencil" panose="040409050D0802020404" pitchFamily="82" charset="0"/>
            </a:endParaRP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4461484-5F3F-A54D-6094-55A89E34BA0C}"/>
                  </a:ext>
                </a:extLst>
              </p:cNvPr>
              <p:cNvSpPr>
                <a:spLocks noGrp="1"/>
              </p:cNvSpPr>
              <p:nvPr>
                <p:ph idx="1"/>
              </p:nvPr>
            </p:nvSpPr>
            <p:spPr>
              <a:xfrm>
                <a:off x="1024128" y="1259632"/>
                <a:ext cx="9720073" cy="4023360"/>
              </a:xfrm>
            </p:spPr>
            <p:txBody>
              <a:bodyPr>
                <a:noAutofit/>
              </a:bodyPr>
              <a:lstStyle/>
              <a:p>
                <a:pPr algn="just">
                  <a:lnSpc>
                    <a:spcPct val="107000"/>
                  </a:lnSpc>
                  <a:spcAft>
                    <a:spcPts val="800"/>
                  </a:spcAft>
                </a:pPr>
                <a:r>
                  <a:rPr lang="en-US" sz="2000" b="1" u="sng" dirty="0">
                    <a:effectLst/>
                    <a:latin typeface="Algerian" panose="04020705040A02060702" pitchFamily="82" charset="0"/>
                    <a:ea typeface="Times New Roman" panose="02020603050405020304" pitchFamily="18" charset="0"/>
                    <a:cs typeface="Aharoni" panose="02010803020104030203" pitchFamily="2" charset="-79"/>
                  </a:rPr>
                  <a:t>Cost of Debentures-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cost of debentures and long-term loans is the contractual interest rate adjusted further for the tax liability of the company. When there is firm employee’s debt, it must ensure that common shareholder's earning are not deducted. To keep the earning unchanged, the firm must earn a return equal to the interest rate of debt.</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K</a:t>
                </a:r>
                <a:r>
                  <a:rPr lang="en-US" sz="2000"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sz="2000" i="1" baseline="-25000">
                        <a:effectLst/>
                        <a:latin typeface="Cambria Math" panose="02040503050406030204" pitchFamily="18" charset="0"/>
                        <a:ea typeface="Cambria Math" panose="02040503050406030204" pitchFamily="18" charset="0"/>
                        <a:cs typeface="Cambria Math" panose="02040503050406030204" pitchFamily="18" charset="0"/>
                      </a:rPr>
                      <m:t> </m:t>
                    </m:r>
                    <m:f>
                      <m:fPr>
                        <m:ctrlPr>
                          <a:rPr lang="en-IN" sz="2000" i="1">
                            <a:effectLst/>
                            <a:latin typeface="Cambria Math" panose="02040503050406030204" pitchFamily="18" charset="0"/>
                            <a:ea typeface="Cambria Math" panose="02040503050406030204" pitchFamily="18" charset="0"/>
                            <a:cs typeface="Cambria Math" panose="02040503050406030204" pitchFamily="18" charset="0"/>
                          </a:rPr>
                        </m:ctrlPr>
                      </m:fPr>
                      <m:num>
                        <m:r>
                          <a:rPr lang="en-US" sz="2000" i="1">
                            <a:effectLst/>
                            <a:latin typeface="Cambria Math" panose="02040503050406030204" pitchFamily="18" charset="0"/>
                            <a:ea typeface="Cambria Math" panose="02040503050406030204" pitchFamily="18" charset="0"/>
                            <a:cs typeface="Cambria Math" panose="02040503050406030204" pitchFamily="18" charset="0"/>
                          </a:rPr>
                          <m:t>𝐼𝑛𝑡𝑒𝑟𝑒𝑠𝑡</m:t>
                        </m:r>
                        <m:r>
                          <a:rPr lang="en-US" sz="2000" i="1">
                            <a:effectLst/>
                            <a:latin typeface="Cambria Math" panose="02040503050406030204" pitchFamily="18" charset="0"/>
                            <a:ea typeface="Cambria Math" panose="02040503050406030204" pitchFamily="18" charset="0"/>
                            <a:cs typeface="Cambria Math" panose="02040503050406030204" pitchFamily="18" charset="0"/>
                          </a:rPr>
                          <m:t>×[100%−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𝑇𝑎𝑥</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𝑟𝑎𝑡𝑒</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num>
                      <m:den>
                        <m:r>
                          <a:rPr lang="en-US" sz="2000" i="1">
                            <a:effectLst/>
                            <a:latin typeface="Cambria Math" panose="02040503050406030204" pitchFamily="18" charset="0"/>
                            <a:ea typeface="Cambria Math" panose="02040503050406030204" pitchFamily="18" charset="0"/>
                            <a:cs typeface="Cambria Math" panose="02040503050406030204" pitchFamily="18" charset="0"/>
                          </a:rPr>
                          <m:t>𝑁𝑒𝑡</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𝑝𝑟𝑜𝑐𝑒𝑒𝑑𝑠</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𝑜𝑓</m:t>
                        </m:r>
                        <m:r>
                          <a:rPr lang="en-US" sz="2000" i="1">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effectLst/>
                            <a:latin typeface="Cambria Math" panose="02040503050406030204" pitchFamily="18" charset="0"/>
                            <a:ea typeface="Cambria Math" panose="02040503050406030204" pitchFamily="18" charset="0"/>
                            <a:cs typeface="Cambria Math" panose="02040503050406030204" pitchFamily="18" charset="0"/>
                          </a:rPr>
                          <m:t>𝑖𝑠𝑠𝑢𝑒</m:t>
                        </m:r>
                      </m:den>
                    </m:f>
                  </m:oMath>
                </a14:m>
                <a:r>
                  <a:rPr lang="en-US"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lnSpc>
                    <a:spcPct val="107000"/>
                  </a:lnSpc>
                  <a:spcAft>
                    <a:spcPts val="800"/>
                  </a:spcAft>
                  <a:buNone/>
                </a:pP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
                </a:r>
                <a:r>
                  <a:rPr lang="en-US" sz="2000" baseline="-25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Interest x [100%- Tax rate] +</a:t>
                </a:r>
                <a14:m>
                  <m:oMath xmlns:m="http://schemas.openxmlformats.org/officeDocument/2006/math">
                    <m:r>
                      <a:rPr lang="en-US"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f>
                      <m:fPr>
                        <m:ctrlPr>
                          <a:rPr lang="en-IN"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ctrlPr>
                      </m:fPr>
                      <m:num>
                        <m:r>
                          <a:rPr lang="en-US"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m:t>
                        </m:r>
                        <m:r>
                          <a:rPr lang="en-US"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𝑅𝑉</m:t>
                        </m:r>
                        <m:r>
                          <a:rPr lang="en-US"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m:t>
                        </m:r>
                        <m:r>
                          <a:rPr lang="en-US"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𝑁𝑒𝑡</m:t>
                        </m:r>
                        <m:r>
                          <a:rPr lang="en-US"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𝑝𝑟𝑜𝑐𝑒𝑒𝑑𝑠</m:t>
                        </m:r>
                        <m:r>
                          <a:rPr lang="en-US"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𝑁</m:t>
                        </m:r>
                      </m:num>
                      <m:den>
                        <m:d>
                          <m:dPr>
                            <m:begChr m:val="["/>
                            <m:endChr m:val="]"/>
                            <m:ctrlPr>
                              <a:rPr lang="en-IN"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ctrlPr>
                          </m:dPr>
                          <m:e>
                            <m:r>
                              <a:rPr lang="en-US"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𝑅𝑉</m:t>
                            </m:r>
                            <m:r>
                              <a:rPr lang="en-US"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m:t>
                            </m:r>
                            <m:r>
                              <a:rPr lang="en-US"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𝑁𝑒𝑡</m:t>
                            </m:r>
                            <m:r>
                              <a:rPr lang="en-US"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𝑝𝑟𝑜𝑐𝑒𝑒𝑑𝑠</m:t>
                            </m:r>
                          </m:e>
                        </m:d>
                        <m:r>
                          <a:rPr lang="en-US" sz="2000" i="1">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m:t>/2</m:t>
                        </m:r>
                      </m:den>
                    </m:f>
                  </m:oMath>
                </a14:m>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Where, RV=Redeemable value</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N = Number of years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34461484-5F3F-A54D-6094-55A89E34BA0C}"/>
                  </a:ext>
                </a:extLst>
              </p:cNvPr>
              <p:cNvSpPr>
                <a:spLocks noGrp="1" noRot="1" noChangeAspect="1" noMove="1" noResize="1" noEditPoints="1" noAdjustHandles="1" noChangeArrowheads="1" noChangeShapeType="1" noTextEdit="1"/>
              </p:cNvSpPr>
              <p:nvPr>
                <p:ph idx="1"/>
              </p:nvPr>
            </p:nvSpPr>
            <p:spPr>
              <a:xfrm>
                <a:off x="1024128" y="1259632"/>
                <a:ext cx="9720073" cy="4023360"/>
              </a:xfrm>
              <a:blipFill>
                <a:blip r:embed="rId2"/>
                <a:stretch>
                  <a:fillRect l="-188" t="-909" r="-1066" b="-18485"/>
                </a:stretch>
              </a:blipFill>
            </p:spPr>
            <p:txBody>
              <a:bodyPr/>
              <a:lstStyle/>
              <a:p>
                <a:r>
                  <a:rPr lang="en-IN">
                    <a:noFill/>
                  </a:rPr>
                  <a:t> </a:t>
                </a:r>
              </a:p>
            </p:txBody>
          </p:sp>
        </mc:Fallback>
      </mc:AlternateContent>
      <p:sp>
        <p:nvSpPr>
          <p:cNvPr id="6" name="Rectangle 5">
            <a:extLst>
              <a:ext uri="{FF2B5EF4-FFF2-40B4-BE49-F238E27FC236}">
                <a16:creationId xmlns:a16="http://schemas.microsoft.com/office/drawing/2014/main" id="{BDC6876F-FA4E-CBD8-08B5-38E62A56E8DB}"/>
              </a:ext>
            </a:extLst>
          </p:cNvPr>
          <p:cNvSpPr/>
          <p:nvPr/>
        </p:nvSpPr>
        <p:spPr>
          <a:xfrm>
            <a:off x="7476931" y="2712175"/>
            <a:ext cx="2276670" cy="6251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Irredeemable Debentures</a:t>
            </a:r>
            <a:endParaRPr lang="en-IN" dirty="0"/>
          </a:p>
        </p:txBody>
      </p:sp>
      <p:sp>
        <p:nvSpPr>
          <p:cNvPr id="7" name="Rectangle 6">
            <a:extLst>
              <a:ext uri="{FF2B5EF4-FFF2-40B4-BE49-F238E27FC236}">
                <a16:creationId xmlns:a16="http://schemas.microsoft.com/office/drawing/2014/main" id="{CEFF7BEB-98D2-DAD8-6165-C19B4F0EBFA2}"/>
              </a:ext>
            </a:extLst>
          </p:cNvPr>
          <p:cNvSpPr/>
          <p:nvPr/>
        </p:nvSpPr>
        <p:spPr>
          <a:xfrm>
            <a:off x="7476931" y="4286016"/>
            <a:ext cx="2276670" cy="6251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Redeemable Debenture</a:t>
            </a:r>
            <a:endParaRPr lang="en-IN" dirty="0"/>
          </a:p>
        </p:txBody>
      </p:sp>
    </p:spTree>
    <p:extLst>
      <p:ext uri="{BB962C8B-B14F-4D97-AF65-F5344CB8AC3E}">
        <p14:creationId xmlns:p14="http://schemas.microsoft.com/office/powerpoint/2010/main" val="2034733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2255A-9F7E-41B2-7A7B-43249A62B554}"/>
              </a:ext>
            </a:extLst>
          </p:cNvPr>
          <p:cNvSpPr>
            <a:spLocks noGrp="1"/>
          </p:cNvSpPr>
          <p:nvPr>
            <p:ph type="title"/>
          </p:nvPr>
        </p:nvSpPr>
        <p:spPr/>
        <p:txBody>
          <a:bodyPr/>
          <a:lstStyle/>
          <a:p>
            <a:endParaRPr lang="en-IN"/>
          </a:p>
        </p:txBody>
      </p:sp>
      <p:pic>
        <p:nvPicPr>
          <p:cNvPr id="2050" name="Picture 2" descr="What is Weighted Average Cost of Capital (WACC)? - Valuation Master Class">
            <a:extLst>
              <a:ext uri="{FF2B5EF4-FFF2-40B4-BE49-F238E27FC236}">
                <a16:creationId xmlns:a16="http://schemas.microsoft.com/office/drawing/2014/main" id="{F477F15D-0677-B835-2255-C52626A6FFB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24128" y="81335"/>
            <a:ext cx="9919552" cy="6466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2050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E0C41-58E6-9735-5157-C1590B73613A}"/>
              </a:ext>
            </a:extLst>
          </p:cNvPr>
          <p:cNvSpPr>
            <a:spLocks noGrp="1"/>
          </p:cNvSpPr>
          <p:nvPr>
            <p:ph type="title"/>
          </p:nvPr>
        </p:nvSpPr>
        <p:spPr/>
        <p:txBody>
          <a:bodyPr/>
          <a:lstStyle/>
          <a:p>
            <a:endParaRPr lang="en-IN">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86EA294-09D8-CA3F-0BFF-A7CA691FA0C4}"/>
              </a:ext>
            </a:extLst>
          </p:cNvPr>
          <p:cNvSpPr>
            <a:spLocks noGrp="1"/>
          </p:cNvSpPr>
          <p:nvPr>
            <p:ph idx="1"/>
          </p:nvPr>
        </p:nvSpPr>
        <p:spPr/>
        <p:txBody>
          <a:bodyPr>
            <a:normAutofit/>
          </a:bodyPr>
          <a:lstStyle/>
          <a:p>
            <a:pPr algn="just"/>
            <a:r>
              <a:rPr lang="en-US" sz="2400" b="1" u="sng" dirty="0">
                <a:effectLst/>
                <a:latin typeface="Algerian" panose="04020705040A02060702" pitchFamily="82" charset="0"/>
                <a:ea typeface="Times New Roman" panose="02020603050405020304" pitchFamily="18" charset="0"/>
                <a:cs typeface="Times New Roman" panose="02020603050405020304" pitchFamily="18" charset="0"/>
              </a:rPr>
              <a:t>Weighted Average Cost of Capital (WACC)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 firm obtains capital from various sources. Due to the risk differences and the contractual agreements between the entity and investor, the cost of capital of each source of capital differs. The cost of capital of each source of capital is known as component or specific cost of capital. The combined cost of all sources of capital is called overall or average cost of capital. The component costs are combined according to the weight of each component capital to obtain the average cost of capital. Thus, the overall cost is also called the Weighted Average Cost of Capital (WACC).</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1009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01A67-CF85-82E4-0627-1761B4DFFBC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D717564-3B45-179E-B1B5-0178E0A922CC}"/>
              </a:ext>
            </a:extLst>
          </p:cNvPr>
          <p:cNvSpPr>
            <a:spLocks noGrp="1"/>
          </p:cNvSpPr>
          <p:nvPr>
            <p:ph idx="1"/>
          </p:nvPr>
        </p:nvSpPr>
        <p:spPr/>
        <p:txBody>
          <a:bodyPr>
            <a:normAutofit/>
          </a:bodyPr>
          <a:lstStyle/>
          <a:p>
            <a:r>
              <a:rPr lang="en-US" sz="2800" b="1" dirty="0">
                <a:effectLst/>
                <a:latin typeface="Times New Roman" panose="02020603050405020304" pitchFamily="18" charset="0"/>
                <a:ea typeface="Times New Roman" panose="02020603050405020304" pitchFamily="18" charset="0"/>
              </a:rPr>
              <a:t>CIMA London defines weighted average cost of capital</a:t>
            </a:r>
            <a:r>
              <a:rPr lang="en-US" sz="2800" dirty="0">
                <a:effectLst/>
                <a:latin typeface="Times New Roman" panose="02020603050405020304" pitchFamily="18" charset="0"/>
                <a:ea typeface="Times New Roman" panose="02020603050405020304" pitchFamily="18" charset="0"/>
              </a:rPr>
              <a:t> as, "the average cost of company's finance weighted according to the proportion of each element bears to the total pool of capital, weighting is usually based on market, valuations current yields and cost after tax."</a:t>
            </a:r>
            <a:endParaRPr lang="en-IN" sz="2800" dirty="0">
              <a:effectLst/>
              <a:latin typeface="Calibri" panose="020F0502020204030204" pitchFamily="34" charset="0"/>
              <a:ea typeface="Calibri" panose="020F0502020204030204" pitchFamily="34" charset="0"/>
            </a:endParaRPr>
          </a:p>
          <a:p>
            <a:endParaRPr lang="en-IN" sz="2800" dirty="0"/>
          </a:p>
        </p:txBody>
      </p:sp>
    </p:spTree>
    <p:extLst>
      <p:ext uri="{BB962C8B-B14F-4D97-AF65-F5344CB8AC3E}">
        <p14:creationId xmlns:p14="http://schemas.microsoft.com/office/powerpoint/2010/main" val="3176413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DD7A8-18BC-BEA2-78C1-924ABC94BDE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771157F-948F-2FE7-EE10-7B403982159D}"/>
              </a:ext>
            </a:extLst>
          </p:cNvPr>
          <p:cNvSpPr>
            <a:spLocks noGrp="1"/>
          </p:cNvSpPr>
          <p:nvPr>
            <p:ph idx="1"/>
          </p:nvPr>
        </p:nvSpPr>
        <p:spPr/>
        <p:txBody>
          <a:bodyPr>
            <a:noAutofit/>
          </a:bodyPr>
          <a:lstStyle/>
          <a:p>
            <a:pPr marL="0" indent="0" algn="just">
              <a:lnSpc>
                <a:spcPct val="107000"/>
              </a:lnSpc>
              <a:spcAft>
                <a:spcPts val="800"/>
              </a:spcAft>
              <a:buNone/>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computation of the weighted average cost of capital involves the following steps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Aft>
                <a:spcPts val="800"/>
              </a:spcAft>
              <a:buFont typeface="Wingdings" panose="05000000000000000000" pitchFamily="2" charset="2"/>
              <a:buChar char="v"/>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Calculate the cost of specific sources of funds e.g.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
            </a:r>
            <a:r>
              <a:rPr lang="en-US" sz="2000" baseline="-25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
            </a:r>
            <a:r>
              <a:rPr lang="en-US" sz="2000" baseline="-25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
            </a:r>
            <a:r>
              <a:rPr lang="en-US" sz="2000" baseline="-25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a:t>
            </a:r>
            <a:r>
              <a:rPr lang="en-US" sz="20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2000" dirty="0">
              <a:effectLst/>
              <a:latin typeface="Times New Roman" panose="02020603050405020304" pitchFamily="18" charset="0"/>
              <a:ea typeface="Noto Sans Symbols"/>
              <a:cs typeface="Times New Roman" panose="02020603050405020304" pitchFamily="18" charset="0"/>
            </a:endParaRPr>
          </a:p>
          <a:p>
            <a:pPr lvl="0" algn="just">
              <a:lnSpc>
                <a:spcPct val="107000"/>
              </a:lnSpc>
              <a:spcAft>
                <a:spcPts val="800"/>
              </a:spcAft>
              <a:buFont typeface="Wingdings" panose="05000000000000000000" pitchFamily="2" charset="2"/>
              <a:buChar char="v"/>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Assign weights to specific costs.</a:t>
            </a:r>
            <a:endParaRPr lang="en-IN" sz="2000" dirty="0">
              <a:effectLst/>
              <a:latin typeface="Times New Roman" panose="02020603050405020304" pitchFamily="18" charset="0"/>
              <a:ea typeface="Noto Sans Symbols"/>
              <a:cs typeface="Times New Roman" panose="02020603050405020304" pitchFamily="18" charset="0"/>
            </a:endParaRPr>
          </a:p>
          <a:p>
            <a:pPr lvl="0" algn="just">
              <a:lnSpc>
                <a:spcPct val="107000"/>
              </a:lnSpc>
              <a:spcAft>
                <a:spcPts val="800"/>
              </a:spcAft>
              <a:buFont typeface="Wingdings" panose="05000000000000000000" pitchFamily="2" charset="2"/>
              <a:buChar char="v"/>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Multiply the cost of each of the source by the appropriate weights. </a:t>
            </a:r>
            <a:endParaRPr lang="en-IN" sz="2000" dirty="0">
              <a:effectLst/>
              <a:latin typeface="Times New Roman" panose="02020603050405020304" pitchFamily="18" charset="0"/>
              <a:ea typeface="Noto Sans Symbols"/>
              <a:cs typeface="Times New Roman" panose="02020603050405020304" pitchFamily="18" charset="0"/>
            </a:endParaRPr>
          </a:p>
          <a:p>
            <a:pPr lvl="0" algn="just">
              <a:lnSpc>
                <a:spcPct val="107000"/>
              </a:lnSpc>
              <a:spcAft>
                <a:spcPts val="800"/>
              </a:spcAft>
              <a:buFont typeface="Wingdings" panose="05000000000000000000" pitchFamily="2" charset="2"/>
              <a:buChar char="v"/>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Compute the total weighted cost by adding the total of steps. </a:t>
            </a:r>
            <a:endParaRPr lang="en-IN" sz="2000" dirty="0">
              <a:effectLst/>
              <a:latin typeface="Times New Roman" panose="02020603050405020304" pitchFamily="18" charset="0"/>
              <a:ea typeface="Noto Sans Symbols"/>
              <a:cs typeface="Times New Roman" panose="02020603050405020304" pitchFamily="18" charset="0"/>
            </a:endParaRPr>
          </a:p>
          <a:p>
            <a:pPr marL="0" indent="0" algn="just">
              <a:lnSpc>
                <a:spcPct val="107000"/>
              </a:lnSpc>
              <a:spcAft>
                <a:spcPts val="800"/>
              </a:spcAft>
              <a:buNone/>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Hence, </a:t>
            </a:r>
            <a:r>
              <a:rPr lang="en-US" sz="2000" u="sng" dirty="0">
                <a:effectLst/>
                <a:latin typeface="Times New Roman" panose="02020603050405020304" pitchFamily="18" charset="0"/>
                <a:ea typeface="Times New Roman" panose="02020603050405020304" pitchFamily="18" charset="0"/>
                <a:cs typeface="Times New Roman" panose="02020603050405020304" pitchFamily="18" charset="0"/>
              </a:rPr>
              <a:t>weighted average cost of capital</a:t>
            </a:r>
            <a:endParaRPr lang="en-IN" sz="20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Sum of [Cost of individual components x Proportion in capital]</a:t>
            </a:r>
            <a:endParaRPr lang="en-IN"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659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EBE06-0A7E-543F-B752-84AD430013D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1797C13-21D6-BD8E-4867-7172B245D65F}"/>
              </a:ext>
            </a:extLst>
          </p:cNvPr>
          <p:cNvSpPr>
            <a:spLocks noGrp="1"/>
          </p:cNvSpPr>
          <p:nvPr>
            <p:ph idx="1"/>
          </p:nvPr>
        </p:nvSpPr>
        <p:spPr/>
        <p:txBody>
          <a:bodyPr>
            <a:normAutofit/>
          </a:bodyPr>
          <a:lstStyle/>
          <a:p>
            <a:pPr algn="ctr"/>
            <a:r>
              <a:rPr lang="en-US" sz="4800" dirty="0">
                <a:solidFill>
                  <a:schemeClr val="accent2">
                    <a:lumMod val="60000"/>
                    <a:lumOff val="40000"/>
                  </a:schemeClr>
                </a:solidFill>
                <a:latin typeface="Stencil" panose="040409050D0802020404" pitchFamily="82" charset="0"/>
              </a:rPr>
              <a:t>THANK YOU</a:t>
            </a:r>
            <a:endParaRPr lang="en-IN" sz="4800" dirty="0">
              <a:solidFill>
                <a:schemeClr val="accent2">
                  <a:lumMod val="60000"/>
                  <a:lumOff val="40000"/>
                </a:schemeClr>
              </a:solidFill>
              <a:latin typeface="Stencil" panose="040409050D0802020404" pitchFamily="82" charset="0"/>
            </a:endParaRPr>
          </a:p>
        </p:txBody>
      </p:sp>
    </p:spTree>
    <p:extLst>
      <p:ext uri="{BB962C8B-B14F-4D97-AF65-F5344CB8AC3E}">
        <p14:creationId xmlns:p14="http://schemas.microsoft.com/office/powerpoint/2010/main" val="2792071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
  <TotalTime>30</TotalTime>
  <Words>437</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Algerian</vt:lpstr>
      <vt:lpstr>Calibri</vt:lpstr>
      <vt:lpstr>Cambria Math</vt:lpstr>
      <vt:lpstr>Stencil</vt:lpstr>
      <vt:lpstr>Times New Roman</vt:lpstr>
      <vt:lpstr>Tw Cen MT</vt:lpstr>
      <vt:lpstr>Tw Cen MT Condensed</vt:lpstr>
      <vt:lpstr>Wingdings</vt:lpstr>
      <vt:lpstr>Wingdings 3</vt:lpstr>
      <vt:lpstr>Integral</vt:lpstr>
      <vt:lpstr>PowerPoint Presentation</vt:lpstr>
      <vt:lpstr>PowerPoint Presentation</vt:lpstr>
      <vt:lpstr>Computation of Cost of Capital</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2023-03-10T10:27:08Z</dcterms:created>
  <dcterms:modified xsi:type="dcterms:W3CDTF">2023-03-18T04:44:04Z</dcterms:modified>
</cp:coreProperties>
</file>